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2" r:id="rId3"/>
    <p:sldId id="280" r:id="rId4"/>
    <p:sldId id="275" r:id="rId5"/>
    <p:sldId id="305" r:id="rId6"/>
    <p:sldId id="328" r:id="rId7"/>
    <p:sldId id="307" r:id="rId8"/>
    <p:sldId id="308" r:id="rId9"/>
    <p:sldId id="282" r:id="rId10"/>
    <p:sldId id="309" r:id="rId11"/>
    <p:sldId id="310" r:id="rId12"/>
    <p:sldId id="312" r:id="rId13"/>
    <p:sldId id="314" r:id="rId14"/>
    <p:sldId id="315" r:id="rId15"/>
    <p:sldId id="316" r:id="rId16"/>
    <p:sldId id="317" r:id="rId17"/>
    <p:sldId id="319" r:id="rId18"/>
    <p:sldId id="321" r:id="rId19"/>
    <p:sldId id="322" r:id="rId20"/>
    <p:sldId id="323" r:id="rId21"/>
    <p:sldId id="333" r:id="rId22"/>
    <p:sldId id="324" r:id="rId23"/>
    <p:sldId id="327" r:id="rId24"/>
    <p:sldId id="283" r:id="rId25"/>
    <p:sldId id="329" r:id="rId26"/>
    <p:sldId id="331" r:id="rId27"/>
    <p:sldId id="332" r:id="rId28"/>
    <p:sldId id="326" r:id="rId29"/>
    <p:sldId id="26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3DFBA"/>
    <a:srgbClr val="3D3D3D"/>
    <a:srgbClr val="584C46"/>
    <a:srgbClr val="867A6C"/>
    <a:srgbClr val="A1978B"/>
    <a:srgbClr val="F08820"/>
    <a:srgbClr val="4F4F4F"/>
    <a:srgbClr val="F5B96D"/>
    <a:srgbClr val="F0CAB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36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5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2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2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61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27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40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95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0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61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89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0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027516" y="2515275"/>
            <a:ext cx="81496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rgbClr val="A1978B"/>
                </a:solidFill>
                <a:latin typeface="+mj-lt"/>
              </a:rPr>
              <a:t>TETRIS ALGORITHM</a:t>
            </a:r>
          </a:p>
          <a:p>
            <a:pPr algn="ctr"/>
            <a:r>
              <a:rPr lang="en-US" altLang="ko-KR" sz="6000" b="1" spc="-300" dirty="0">
                <a:solidFill>
                  <a:srgbClr val="A1978B"/>
                </a:solidFill>
                <a:latin typeface="+mj-lt"/>
              </a:rPr>
              <a:t> </a:t>
            </a:r>
            <a:r>
              <a:rPr lang="en-US" altLang="ko-KR" sz="6600" b="1" spc="-300" dirty="0">
                <a:solidFill>
                  <a:schemeClr val="accent1"/>
                </a:solidFill>
                <a:latin typeface="+mj-lt"/>
              </a:rPr>
              <a:t>RESEARCH</a:t>
            </a:r>
            <a:endParaRPr lang="ko-KR" altLang="en-US" sz="6000" b="1" spc="-3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50A6A-FF77-E278-83DB-BFBDBBAC8E20}"/>
              </a:ext>
            </a:extLst>
          </p:cNvPr>
          <p:cNvSpPr txBox="1"/>
          <p:nvPr/>
        </p:nvSpPr>
        <p:spPr>
          <a:xfrm>
            <a:off x="308810" y="5536200"/>
            <a:ext cx="3894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-300" normalizeH="0" baseline="0" noProof="0" dirty="0">
                <a:ln>
                  <a:noFill/>
                </a:ln>
                <a:effectLst/>
                <a:uLnTx/>
                <a:uFillTx/>
              </a:rPr>
              <a:t>2</a:t>
            </a:r>
            <a:r>
              <a:rPr kumimoji="0" lang="ko-KR" altLang="en-US" sz="2000" b="1" i="0" u="none" strike="noStrike" kern="0" cap="none" spc="-300" normalizeH="0" baseline="0" noProof="0" dirty="0">
                <a:ln>
                  <a:noFill/>
                </a:ln>
                <a:effectLst/>
                <a:uLnTx/>
                <a:uFillTx/>
              </a:rPr>
              <a:t>조</a:t>
            </a:r>
            <a:endParaRPr kumimoji="0" lang="en-US" altLang="ko-KR" sz="2000" b="1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 spc="-300" dirty="0"/>
              <a:t>20192162 </a:t>
            </a:r>
            <a:r>
              <a:rPr lang="ko-KR" altLang="en-US" sz="2000" b="1" kern="0" spc="-300" dirty="0"/>
              <a:t>이준영    </a:t>
            </a:r>
            <a:r>
              <a:rPr lang="en-US" altLang="ko-KR" sz="2000" b="1" kern="0" spc="-300" dirty="0"/>
              <a:t>20183204 </a:t>
            </a:r>
            <a:r>
              <a:rPr lang="ko-KR" altLang="en-US" sz="2000" b="1" kern="0" spc="-300" dirty="0"/>
              <a:t>김형욱</a:t>
            </a:r>
            <a:endParaRPr lang="en-US" altLang="ko-KR" sz="2000" b="1" kern="0" spc="-3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 spc="-300" dirty="0"/>
              <a:t>20193209</a:t>
            </a:r>
            <a:r>
              <a:rPr lang="ko-KR" altLang="en-US" sz="2000" b="1" kern="0" spc="-300" dirty="0"/>
              <a:t> </a:t>
            </a:r>
            <a:r>
              <a:rPr lang="ko-KR" altLang="en-US" sz="2000" b="1" kern="0" spc="-300" dirty="0" err="1"/>
              <a:t>양시현</a:t>
            </a:r>
            <a:r>
              <a:rPr lang="ko-KR" altLang="en-US" sz="2000" b="1" kern="0" spc="-300" dirty="0"/>
              <a:t>    </a:t>
            </a:r>
            <a:r>
              <a:rPr lang="en-US" altLang="ko-KR" sz="2000" b="1" kern="0" spc="-300" dirty="0"/>
              <a:t>20213006 </a:t>
            </a:r>
            <a:r>
              <a:rPr lang="ko-KR" altLang="en-US" sz="2000" b="1" kern="0" spc="-300" dirty="0" err="1"/>
              <a:t>김찬솔</a:t>
            </a:r>
            <a:endParaRPr lang="en-US" altLang="ko-KR" sz="2000" b="1" kern="0" spc="-300" dirty="0"/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AE54FB1-983F-7AAC-4D5A-18ACD7F22306}"/>
              </a:ext>
            </a:extLst>
          </p:cNvPr>
          <p:cNvSpPr/>
          <p:nvPr/>
        </p:nvSpPr>
        <p:spPr>
          <a:xfrm>
            <a:off x="3244141" y="2320855"/>
            <a:ext cx="1325765" cy="1251284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A4B6E61-7E4F-D892-5947-9147568A3572}"/>
              </a:ext>
            </a:extLst>
          </p:cNvPr>
          <p:cNvSpPr/>
          <p:nvPr/>
        </p:nvSpPr>
        <p:spPr>
          <a:xfrm>
            <a:off x="4230487" y="3939637"/>
            <a:ext cx="1325765" cy="1251284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282884-FB1C-83F4-BB27-9DC72636046A}"/>
              </a:ext>
            </a:extLst>
          </p:cNvPr>
          <p:cNvSpPr/>
          <p:nvPr/>
        </p:nvSpPr>
        <p:spPr>
          <a:xfrm>
            <a:off x="2348119" y="3955816"/>
            <a:ext cx="1240494" cy="1170803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FDC2641-4F9E-F73D-B746-917E291DEFD4}"/>
              </a:ext>
            </a:extLst>
          </p:cNvPr>
          <p:cNvSpPr/>
          <p:nvPr/>
        </p:nvSpPr>
        <p:spPr>
          <a:xfrm>
            <a:off x="7526127" y="2367537"/>
            <a:ext cx="1325765" cy="1251284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69BD51-9A8D-8FB2-C58C-A52A62C457C5}"/>
              </a:ext>
            </a:extLst>
          </p:cNvPr>
          <p:cNvSpPr/>
          <p:nvPr/>
        </p:nvSpPr>
        <p:spPr>
          <a:xfrm>
            <a:off x="8443145" y="4026552"/>
            <a:ext cx="1325765" cy="1251284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50BE28-EFB4-B87F-9C41-4F7ADC050BC8}"/>
              </a:ext>
            </a:extLst>
          </p:cNvPr>
          <p:cNvSpPr/>
          <p:nvPr/>
        </p:nvSpPr>
        <p:spPr>
          <a:xfrm>
            <a:off x="6620137" y="3972967"/>
            <a:ext cx="1240494" cy="1170803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72E06881-E234-FC59-FBC9-B33311A50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24" y="2565955"/>
            <a:ext cx="680597" cy="680597"/>
          </a:xfrm>
          <a:prstGeom prst="rect">
            <a:avLst/>
          </a:prstGeom>
        </p:spPr>
      </p:pic>
      <p:pic>
        <p:nvPicPr>
          <p:cNvPr id="18" name="그림 17" descr="클립아트, 만화 영화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EF8B52C4-65AA-1338-A2C5-74438FA080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27" y="4243365"/>
            <a:ext cx="652271" cy="652271"/>
          </a:xfrm>
          <a:prstGeom prst="rect">
            <a:avLst/>
          </a:prstGeom>
        </p:spPr>
      </p:pic>
      <p:pic>
        <p:nvPicPr>
          <p:cNvPr id="21" name="그림 20" descr="스크린샷, 그래픽, 직사각형, 디자인이(가) 표시된 사진&#10;&#10;자동 생성된 설명">
            <a:extLst>
              <a:ext uri="{FF2B5EF4-FFF2-40B4-BE49-F238E27FC236}">
                <a16:creationId xmlns:a16="http://schemas.microsoft.com/office/drawing/2014/main" id="{2ACA8A2F-12B3-65B4-4702-989DD09E20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76" y="4120494"/>
            <a:ext cx="841445" cy="841445"/>
          </a:xfrm>
          <a:prstGeom prst="rect">
            <a:avLst/>
          </a:prstGeom>
        </p:spPr>
      </p:pic>
      <p:pic>
        <p:nvPicPr>
          <p:cNvPr id="31" name="그림 30" descr="블랙, 어둠이(가) 표시된 사진&#10;&#10;자동 생성된 설명">
            <a:extLst>
              <a:ext uri="{FF2B5EF4-FFF2-40B4-BE49-F238E27FC236}">
                <a16:creationId xmlns:a16="http://schemas.microsoft.com/office/drawing/2014/main" id="{F8E069C1-D1CF-78E2-0304-57CFEA7B4E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51" y="3659054"/>
            <a:ext cx="556603" cy="491157"/>
          </a:xfrm>
          <a:prstGeom prst="rect">
            <a:avLst/>
          </a:prstGeom>
        </p:spPr>
      </p:pic>
      <p:pic>
        <p:nvPicPr>
          <p:cNvPr id="33" name="그림 32" descr="그래픽, 그래픽 디자인, 클립아트, 원이(가) 표시된 사진&#10;&#10;자동 생성된 설명">
            <a:extLst>
              <a:ext uri="{FF2B5EF4-FFF2-40B4-BE49-F238E27FC236}">
                <a16:creationId xmlns:a16="http://schemas.microsoft.com/office/drawing/2014/main" id="{92E33317-41A2-E7CF-C9EA-28C6C29BDAA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69" y="2632403"/>
            <a:ext cx="779807" cy="779807"/>
          </a:xfrm>
          <a:prstGeom prst="rect">
            <a:avLst/>
          </a:prstGeom>
        </p:spPr>
      </p:pic>
      <p:pic>
        <p:nvPicPr>
          <p:cNvPr id="35" name="그림 34" descr="클립아트, 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6E329419-657F-48BE-16D7-DB6ACC4F8A5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87" y="4227740"/>
            <a:ext cx="848908" cy="848908"/>
          </a:xfrm>
          <a:prstGeom prst="rect">
            <a:avLst/>
          </a:prstGeom>
        </p:spPr>
      </p:pic>
      <p:pic>
        <p:nvPicPr>
          <p:cNvPr id="37" name="그림 36" descr="만화 영화, 클립아트, 예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EC01DA32-E130-3BA5-19B0-80CD7264C08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663" y="4156991"/>
            <a:ext cx="880721" cy="88072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68FCDD9-15AC-468D-D6AF-50B292593EDC}"/>
              </a:ext>
            </a:extLst>
          </p:cNvPr>
          <p:cNvSpPr txBox="1"/>
          <p:nvPr/>
        </p:nvSpPr>
        <p:spPr>
          <a:xfrm>
            <a:off x="2780328" y="5409401"/>
            <a:ext cx="225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latin typeface="Arial"/>
              </a:rPr>
              <a:t>기본  구조  및  로직 </a:t>
            </a:r>
            <a:r>
              <a:rPr lang="en-US" altLang="ko-KR" spc="-300" dirty="0">
                <a:latin typeface="Arial"/>
              </a:rPr>
              <a:t> </a:t>
            </a:r>
            <a:r>
              <a:rPr lang="ko-KR" altLang="en-US" spc="-300" dirty="0">
                <a:latin typeface="Arial"/>
              </a:rPr>
              <a:t>설계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9394C7-07E9-E373-8439-F9DABBD5965E}"/>
              </a:ext>
            </a:extLst>
          </p:cNvPr>
          <p:cNvSpPr txBox="1"/>
          <p:nvPr/>
        </p:nvSpPr>
        <p:spPr>
          <a:xfrm>
            <a:off x="6669471" y="5411487"/>
            <a:ext cx="309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latin typeface="Arial"/>
              </a:rPr>
              <a:t>무한  진행  </a:t>
            </a:r>
            <a:r>
              <a:rPr lang="ko-KR" altLang="en-US" spc="-300" dirty="0" err="1">
                <a:latin typeface="Arial"/>
              </a:rPr>
              <a:t>테트리스</a:t>
            </a:r>
            <a:r>
              <a:rPr lang="ko-KR" altLang="en-US" spc="-300" dirty="0">
                <a:latin typeface="Arial"/>
              </a:rPr>
              <a:t>  알고리즘  설계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4702351" y="1166404"/>
            <a:ext cx="2787297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시스템 설계</a:t>
            </a:r>
            <a:r>
              <a:rPr lang="en-US" altLang="ko-KR" dirty="0"/>
              <a:t>{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8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147628" y="1057690"/>
            <a:ext cx="3875691" cy="1348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Calibri"/>
              </a:rPr>
              <a:t>기능 구현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{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B36F44B-9C93-F91E-53AD-600573B15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7" y="956928"/>
            <a:ext cx="8021053" cy="5901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19D79E-D979-A933-194A-EE9DC16D9684}"/>
              </a:ext>
            </a:extLst>
          </p:cNvPr>
          <p:cNvSpPr txBox="1"/>
          <p:nvPr/>
        </p:nvSpPr>
        <p:spPr>
          <a:xfrm>
            <a:off x="704811" y="2888288"/>
            <a:ext cx="225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(1)    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테트리스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 게임  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1832C2-5DC4-CB9D-12CC-914F60434600}"/>
              </a:ext>
            </a:extLst>
          </p:cNvPr>
          <p:cNvSpPr txBox="1"/>
          <p:nvPr/>
        </p:nvSpPr>
        <p:spPr>
          <a:xfrm>
            <a:off x="751477" y="3754996"/>
            <a:ext cx="2438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블록들이    게임   내에서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회전하고  이동  할  수  있는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기본적인   구조   정의</a:t>
            </a:r>
          </a:p>
        </p:txBody>
      </p:sp>
    </p:spTree>
    <p:extLst>
      <p:ext uri="{BB962C8B-B14F-4D97-AF65-F5344CB8AC3E}">
        <p14:creationId xmlns:p14="http://schemas.microsoft.com/office/powerpoint/2010/main" val="21217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147628" y="1057690"/>
            <a:ext cx="3875691" cy="1348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기능 구현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{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BCE2A-0F48-F1D9-9D03-2B0C554A4C01}"/>
              </a:ext>
            </a:extLst>
          </p:cNvPr>
          <p:cNvSpPr txBox="1"/>
          <p:nvPr/>
        </p:nvSpPr>
        <p:spPr>
          <a:xfrm>
            <a:off x="704811" y="2888288"/>
            <a:ext cx="225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(1)    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테트리스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 게임  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7A588-3730-7B5E-5D79-A143FB26E26E}"/>
              </a:ext>
            </a:extLst>
          </p:cNvPr>
          <p:cNvSpPr txBox="1"/>
          <p:nvPr/>
        </p:nvSpPr>
        <p:spPr>
          <a:xfrm>
            <a:off x="751477" y="3754996"/>
            <a:ext cx="2438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블록들이    게임   내에서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회전하고  이동  할  수  있는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기본적인   구조   정의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55B54A-D276-565D-9A1A-B662CEF8F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04" y="1635385"/>
            <a:ext cx="8037096" cy="44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147628" y="1057690"/>
            <a:ext cx="3875691" cy="1348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기능 구현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{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251339-B53D-3033-7AFD-98D7B3A2D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634057"/>
            <a:ext cx="7696200" cy="2929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2DBD1B-21CC-7346-58B5-0B1B8B04F2AD}"/>
              </a:ext>
            </a:extLst>
          </p:cNvPr>
          <p:cNvSpPr txBox="1"/>
          <p:nvPr/>
        </p:nvSpPr>
        <p:spPr>
          <a:xfrm>
            <a:off x="601294" y="2871035"/>
            <a:ext cx="278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(2)    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테트리스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 알고리즘  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5F1D2-D6E5-B36C-74ED-B1871F93AB87}"/>
              </a:ext>
            </a:extLst>
          </p:cNvPr>
          <p:cNvSpPr txBox="1"/>
          <p:nvPr/>
        </p:nvSpPr>
        <p:spPr>
          <a:xfrm>
            <a:off x="647961" y="3725716"/>
            <a:ext cx="2739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테트리스의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핵심  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매커니즘과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유전   알고리즘 의  기본  구조를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확립 하는  작업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1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147628" y="1057690"/>
            <a:ext cx="3875691" cy="1348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기능 구현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{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5F57339-FEB8-8964-7AF2-7B634F213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58" y="956929"/>
            <a:ext cx="6800850" cy="590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9A7F0F-7CCF-26A1-305A-22B5AF274941}"/>
              </a:ext>
            </a:extLst>
          </p:cNvPr>
          <p:cNvSpPr txBox="1"/>
          <p:nvPr/>
        </p:nvSpPr>
        <p:spPr>
          <a:xfrm>
            <a:off x="601294" y="2871035"/>
            <a:ext cx="278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(2)    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테트리스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 알고리즘  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E56F3-17BA-7133-0DA2-75A5EDF280AA}"/>
              </a:ext>
            </a:extLst>
          </p:cNvPr>
          <p:cNvSpPr txBox="1"/>
          <p:nvPr/>
        </p:nvSpPr>
        <p:spPr>
          <a:xfrm>
            <a:off x="647961" y="3725716"/>
            <a:ext cx="2739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테트리스의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핵심  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매커니즘과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유전   알고리즘 의  기본  구조를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확립 하는  작업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87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147628" y="1057690"/>
            <a:ext cx="3875691" cy="1348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기능 구현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{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BCE2A-0F48-F1D9-9D03-2B0C554A4C01}"/>
              </a:ext>
            </a:extLst>
          </p:cNvPr>
          <p:cNvSpPr txBox="1"/>
          <p:nvPr/>
        </p:nvSpPr>
        <p:spPr>
          <a:xfrm>
            <a:off x="601294" y="2871035"/>
            <a:ext cx="278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(2)    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테트리스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 알고리즘  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7A588-3730-7B5E-5D79-A143FB26E26E}"/>
              </a:ext>
            </a:extLst>
          </p:cNvPr>
          <p:cNvSpPr txBox="1"/>
          <p:nvPr/>
        </p:nvSpPr>
        <p:spPr>
          <a:xfrm>
            <a:off x="647961" y="3725716"/>
            <a:ext cx="2739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테트리스의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핵심  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매커니즘과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유전   알고리즘 의  기본  구조를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확립 하는  작업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7B91A6-871A-FB51-0204-FB5832BA0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5" y="2472072"/>
            <a:ext cx="7892716" cy="964772"/>
          </a:xfrm>
          <a:prstGeom prst="rect">
            <a:avLst/>
          </a:prstGeom>
        </p:spPr>
      </p:pic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A6BEEA7-0AD4-8FBE-E9EA-78D7ABB10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5" y="3514481"/>
            <a:ext cx="7892716" cy="17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6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147628" y="1057690"/>
            <a:ext cx="3875691" cy="1348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기능 구현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{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0238FE2-C32C-F572-0A5E-96713F1EE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368" y="956929"/>
            <a:ext cx="7860632" cy="5942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5964EE-34C7-ED35-FE80-E7DDA80B1374}"/>
              </a:ext>
            </a:extLst>
          </p:cNvPr>
          <p:cNvSpPr txBox="1"/>
          <p:nvPr/>
        </p:nvSpPr>
        <p:spPr>
          <a:xfrm>
            <a:off x="507198" y="2905541"/>
            <a:ext cx="3171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(3)    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유전   알고리즘을   통한  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테트리스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알고리즘  가중치  최적화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5EFEF-3305-9318-78C0-7FD9B62DBDBB}"/>
              </a:ext>
            </a:extLst>
          </p:cNvPr>
          <p:cNvSpPr txBox="1"/>
          <p:nvPr/>
        </p:nvSpPr>
        <p:spPr>
          <a:xfrm>
            <a:off x="553865" y="3976785"/>
            <a:ext cx="2438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유전 알고리즘을  사용하여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가중치를  조정하고  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문제를 해결 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알고리즘 성능을 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지속적으로 개선하는 과정</a:t>
            </a:r>
          </a:p>
        </p:txBody>
      </p:sp>
    </p:spTree>
    <p:extLst>
      <p:ext uri="{BB962C8B-B14F-4D97-AF65-F5344CB8AC3E}">
        <p14:creationId xmlns:p14="http://schemas.microsoft.com/office/powerpoint/2010/main" val="2144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147628" y="1057690"/>
            <a:ext cx="3875691" cy="1348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기능 구현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{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BCE2A-0F48-F1D9-9D03-2B0C554A4C01}"/>
              </a:ext>
            </a:extLst>
          </p:cNvPr>
          <p:cNvSpPr txBox="1"/>
          <p:nvPr/>
        </p:nvSpPr>
        <p:spPr>
          <a:xfrm>
            <a:off x="507198" y="2905541"/>
            <a:ext cx="3171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(3)    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유전   알고리즘을   통한  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테트리스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알고리즘  가중치  최적화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7A588-3730-7B5E-5D79-A143FB26E26E}"/>
              </a:ext>
            </a:extLst>
          </p:cNvPr>
          <p:cNvSpPr txBox="1"/>
          <p:nvPr/>
        </p:nvSpPr>
        <p:spPr>
          <a:xfrm>
            <a:off x="553865" y="3976785"/>
            <a:ext cx="2438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유전 알고리즘을  사용하여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가중치를  조정하고  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문제를 해결 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알고리즘 성능을 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지속적으로 개선하는 과정</a:t>
            </a: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3608696-0F52-FE19-2B53-7644D2C075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9"/>
          <a:stretch/>
        </p:blipFill>
        <p:spPr>
          <a:xfrm>
            <a:off x="4186023" y="1475117"/>
            <a:ext cx="8125739" cy="48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147628" y="1057690"/>
            <a:ext cx="3875691" cy="1348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기능 구현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{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7C280-00EA-E7EE-2FE8-DCA8BD07C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0607" y="1044130"/>
            <a:ext cx="7200900" cy="5688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70C2F-B0BC-CC32-B2C1-8FBFC8F76196}"/>
              </a:ext>
            </a:extLst>
          </p:cNvPr>
          <p:cNvSpPr txBox="1"/>
          <p:nvPr/>
        </p:nvSpPr>
        <p:spPr>
          <a:xfrm>
            <a:off x="576072" y="2791326"/>
            <a:ext cx="3634981" cy="4373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Tx/>
              <a:buFontTx/>
              <a:buNone/>
              <a:defRPr/>
            </a:pPr>
            <a:r>
              <a:rPr lang="en-US" altLang="ko-KR" sz="22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(4) </a:t>
            </a:r>
            <a:r>
              <a:rPr lang="ko-KR" altLang="en-US" sz="22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사용자 인터페이스 구현</a:t>
            </a:r>
            <a:endParaRPr lang="ko-KR" altLang="en-US" sz="2200" dirty="0">
              <a:solidFill>
                <a:srgbClr val="000000"/>
              </a:solidFill>
              <a:latin typeface="Pretendard Variable SemiBold"/>
              <a:ea typeface="Pretendard Variable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5A2D1-578E-1E94-73C3-8D05D381FAFB}"/>
              </a:ext>
            </a:extLst>
          </p:cNvPr>
          <p:cNvSpPr txBox="1"/>
          <p:nvPr/>
        </p:nvSpPr>
        <p:spPr>
          <a:xfrm>
            <a:off x="792099" y="3606787"/>
            <a:ext cx="3265552" cy="126810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Tx/>
              <a:buFontTx/>
              <a:buNone/>
              <a:defRPr/>
            </a:pPr>
            <a:r>
              <a:rPr lang="ko-KR" altLang="en-US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기초 프레임 구성</a:t>
            </a:r>
          </a:p>
          <a:p>
            <a:pPr lvl="0">
              <a:buClrTx/>
              <a:buFontTx/>
              <a:buNone/>
              <a:defRPr/>
            </a:pPr>
            <a:endParaRPr lang="ko-KR" altLang="en-US" sz="1900" dirty="0">
              <a:solidFill>
                <a:srgbClr val="000000"/>
              </a:solidFill>
              <a:effectLst/>
              <a:uLnTx/>
              <a:uFillTx/>
              <a:latin typeface="Pretendard Variable SemiBold"/>
              <a:ea typeface="Pretendard Variable SemiBold"/>
            </a:endParaRPr>
          </a:p>
          <a:p>
            <a:pPr lvl="0">
              <a:spcAft>
                <a:spcPts val="200"/>
              </a:spcAft>
              <a:buClrTx/>
              <a:buFontTx/>
              <a:buNone/>
              <a:defRPr/>
            </a:pPr>
            <a:r>
              <a:rPr lang="ko-KR" altLang="en-US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사용자의 편의성 향상   </a:t>
            </a:r>
          </a:p>
          <a:p>
            <a:pPr lvl="0">
              <a:spcAft>
                <a:spcPts val="200"/>
              </a:spcAft>
              <a:buClrTx/>
              <a:buFontTx/>
              <a:buNone/>
              <a:defRPr/>
            </a:pPr>
            <a:r>
              <a:rPr lang="en-US" altLang="ko-KR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UI </a:t>
            </a:r>
            <a:r>
              <a:rPr lang="ko-KR" altLang="en-US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및 기능 개선 </a:t>
            </a:r>
          </a:p>
        </p:txBody>
      </p:sp>
    </p:spTree>
    <p:extLst>
      <p:ext uri="{BB962C8B-B14F-4D97-AF65-F5344CB8AC3E}">
        <p14:creationId xmlns:p14="http://schemas.microsoft.com/office/powerpoint/2010/main" val="127349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147628" y="1057690"/>
            <a:ext cx="3875691" cy="1348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기능 구현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{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DAA4EB-FEC8-C856-03D1-41D6C627F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0607" y="1044130"/>
            <a:ext cx="7200900" cy="5688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A90964-5EBD-33E3-D27A-FE9B62EA8C20}"/>
              </a:ext>
            </a:extLst>
          </p:cNvPr>
          <p:cNvSpPr txBox="1"/>
          <p:nvPr/>
        </p:nvSpPr>
        <p:spPr>
          <a:xfrm>
            <a:off x="576072" y="2791326"/>
            <a:ext cx="3634981" cy="4373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Tx/>
              <a:buFontTx/>
              <a:buNone/>
              <a:defRPr/>
            </a:pPr>
            <a:r>
              <a:rPr lang="en-US" altLang="ko-KR" sz="22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(4) </a:t>
            </a:r>
            <a:r>
              <a:rPr lang="ko-KR" altLang="en-US" sz="22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사용자 인터페이스 구현</a:t>
            </a:r>
            <a:endParaRPr lang="ko-KR" altLang="en-US" sz="2200" dirty="0">
              <a:solidFill>
                <a:srgbClr val="000000"/>
              </a:solidFill>
              <a:latin typeface="Pretendard Variable SemiBold"/>
              <a:ea typeface="Pretendard Variable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8E41B-1410-1514-96EC-408A4108089E}"/>
              </a:ext>
            </a:extLst>
          </p:cNvPr>
          <p:cNvSpPr txBox="1"/>
          <p:nvPr/>
        </p:nvSpPr>
        <p:spPr>
          <a:xfrm>
            <a:off x="792099" y="3606787"/>
            <a:ext cx="3265552" cy="126810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Tx/>
              <a:buFontTx/>
              <a:buNone/>
              <a:defRPr/>
            </a:pPr>
            <a:r>
              <a:rPr lang="ko-KR" altLang="en-US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기초 프레임 구성</a:t>
            </a:r>
          </a:p>
          <a:p>
            <a:pPr lvl="0">
              <a:buClrTx/>
              <a:buFontTx/>
              <a:buNone/>
              <a:defRPr/>
            </a:pPr>
            <a:endParaRPr lang="ko-KR" altLang="en-US" sz="1900" dirty="0">
              <a:solidFill>
                <a:srgbClr val="000000"/>
              </a:solidFill>
              <a:effectLst/>
              <a:uLnTx/>
              <a:uFillTx/>
              <a:latin typeface="Pretendard Variable SemiBold"/>
              <a:ea typeface="Pretendard Variable SemiBold"/>
            </a:endParaRPr>
          </a:p>
          <a:p>
            <a:pPr lvl="0">
              <a:spcAft>
                <a:spcPts val="200"/>
              </a:spcAft>
              <a:buClrTx/>
              <a:buFontTx/>
              <a:buNone/>
              <a:defRPr/>
            </a:pPr>
            <a:r>
              <a:rPr lang="ko-KR" altLang="en-US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사용자의 편의성 향상   </a:t>
            </a:r>
          </a:p>
          <a:p>
            <a:pPr lvl="0">
              <a:spcAft>
                <a:spcPts val="200"/>
              </a:spcAft>
              <a:buClrTx/>
              <a:buFontTx/>
              <a:buNone/>
              <a:defRPr/>
            </a:pPr>
            <a:r>
              <a:rPr lang="en-US" altLang="ko-KR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UI </a:t>
            </a:r>
            <a:r>
              <a:rPr lang="ko-KR" altLang="en-US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및 기능 개선 </a:t>
            </a:r>
          </a:p>
        </p:txBody>
      </p:sp>
    </p:spTree>
    <p:extLst>
      <p:ext uri="{BB962C8B-B14F-4D97-AF65-F5344CB8AC3E}">
        <p14:creationId xmlns:p14="http://schemas.microsoft.com/office/powerpoint/2010/main" val="2008482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F710-7B58-485E-8AC0-9C986D142A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3032738" cy="584775"/>
            <a:chOff x="762000" y="1863785"/>
            <a:chExt cx="3032738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2230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 개요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3331906"/>
            <a:ext cx="3673939" cy="584775"/>
            <a:chOff x="762000" y="1863785"/>
            <a:chExt cx="3673939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28712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4373880"/>
            <a:ext cx="2971824" cy="584775"/>
            <a:chOff x="762000" y="1863785"/>
            <a:chExt cx="2971824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147628" y="1057690"/>
            <a:ext cx="3875691" cy="1348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기능 구현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{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BFD3C0-BB75-EB3A-EF59-E3FAD6B4D349}"/>
              </a:ext>
            </a:extLst>
          </p:cNvPr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860608" y="1044130"/>
            <a:ext cx="7200900" cy="5688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37046E-8716-513B-24FE-89AFDB81E4EA}"/>
              </a:ext>
            </a:extLst>
          </p:cNvPr>
          <p:cNvSpPr txBox="1"/>
          <p:nvPr/>
        </p:nvSpPr>
        <p:spPr>
          <a:xfrm>
            <a:off x="576072" y="2791326"/>
            <a:ext cx="3634981" cy="4373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Tx/>
              <a:buFontTx/>
              <a:buNone/>
              <a:defRPr/>
            </a:pPr>
            <a:r>
              <a:rPr lang="en-US" altLang="ko-KR" sz="22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(4) </a:t>
            </a:r>
            <a:r>
              <a:rPr lang="ko-KR" altLang="en-US" sz="22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사용자 인터페이스 구현</a:t>
            </a:r>
            <a:endParaRPr lang="ko-KR" altLang="en-US" sz="2200" dirty="0">
              <a:solidFill>
                <a:srgbClr val="000000"/>
              </a:solidFill>
              <a:latin typeface="Pretendard Variable SemiBold"/>
              <a:ea typeface="Pretendard Variable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C84BA-C5A3-D708-82F5-1ECFE27F8FE2}"/>
              </a:ext>
            </a:extLst>
          </p:cNvPr>
          <p:cNvSpPr txBox="1"/>
          <p:nvPr/>
        </p:nvSpPr>
        <p:spPr>
          <a:xfrm>
            <a:off x="792099" y="3606787"/>
            <a:ext cx="3265552" cy="126810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Tx/>
              <a:buFontTx/>
              <a:buNone/>
              <a:defRPr/>
            </a:pPr>
            <a:r>
              <a:rPr lang="ko-KR" altLang="en-US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기초 프레임 구성</a:t>
            </a:r>
          </a:p>
          <a:p>
            <a:pPr lvl="0">
              <a:buClrTx/>
              <a:buFontTx/>
              <a:buNone/>
              <a:defRPr/>
            </a:pPr>
            <a:endParaRPr lang="ko-KR" altLang="en-US" sz="1900" dirty="0">
              <a:solidFill>
                <a:srgbClr val="000000"/>
              </a:solidFill>
              <a:effectLst/>
              <a:uLnTx/>
              <a:uFillTx/>
              <a:latin typeface="Pretendard Variable SemiBold"/>
              <a:ea typeface="Pretendard Variable SemiBold"/>
            </a:endParaRPr>
          </a:p>
          <a:p>
            <a:pPr lvl="0">
              <a:spcAft>
                <a:spcPts val="200"/>
              </a:spcAft>
              <a:buClrTx/>
              <a:buFontTx/>
              <a:buNone/>
              <a:defRPr/>
            </a:pPr>
            <a:r>
              <a:rPr lang="ko-KR" altLang="en-US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사용자의 편의성 향상   </a:t>
            </a:r>
          </a:p>
          <a:p>
            <a:pPr lvl="0">
              <a:spcAft>
                <a:spcPts val="200"/>
              </a:spcAft>
              <a:buClrTx/>
              <a:buFontTx/>
              <a:buNone/>
              <a:defRPr/>
            </a:pPr>
            <a:r>
              <a:rPr lang="en-US" altLang="ko-KR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UI </a:t>
            </a:r>
            <a:r>
              <a:rPr lang="ko-KR" altLang="en-US" sz="1900" dirty="0">
                <a:solidFill>
                  <a:srgbClr val="000000"/>
                </a:solidFill>
                <a:effectLst/>
                <a:uLnTx/>
                <a:uFillTx/>
                <a:latin typeface="Pretendard Variable SemiBold"/>
                <a:ea typeface="Pretendard Variable SemiBold"/>
              </a:rPr>
              <a:t>및 기능 개선 </a:t>
            </a:r>
          </a:p>
        </p:txBody>
      </p:sp>
    </p:spTree>
    <p:extLst>
      <p:ext uri="{BB962C8B-B14F-4D97-AF65-F5344CB8AC3E}">
        <p14:creationId xmlns:p14="http://schemas.microsoft.com/office/powerpoint/2010/main" val="3513194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8EF6022-07D9-76F4-06B2-0EA90F4DFB16}"/>
              </a:ext>
            </a:extLst>
          </p:cNvPr>
          <p:cNvSpPr/>
          <p:nvPr/>
        </p:nvSpPr>
        <p:spPr>
          <a:xfrm>
            <a:off x="4702351" y="1166404"/>
            <a:ext cx="2787297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테스트 및 디버깅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FE3B3-9FB5-3BB1-EE53-3EF8C54CB655}"/>
              </a:ext>
            </a:extLst>
          </p:cNvPr>
          <p:cNvSpPr txBox="1"/>
          <p:nvPr/>
        </p:nvSpPr>
        <p:spPr>
          <a:xfrm>
            <a:off x="2162357" y="5082296"/>
            <a:ext cx="298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단위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714B4-100E-85BE-A3F4-B312691409F0}"/>
              </a:ext>
            </a:extLst>
          </p:cNvPr>
          <p:cNvSpPr txBox="1"/>
          <p:nvPr/>
        </p:nvSpPr>
        <p:spPr>
          <a:xfrm>
            <a:off x="5441159" y="5086025"/>
            <a:ext cx="298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통합 테스트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741ED-54CB-D43D-FF9D-6D502B13B9E9}"/>
              </a:ext>
            </a:extLst>
          </p:cNvPr>
          <p:cNvSpPr txBox="1"/>
          <p:nvPr/>
        </p:nvSpPr>
        <p:spPr>
          <a:xfrm>
            <a:off x="8719961" y="5082296"/>
            <a:ext cx="298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성능 테스트</a:t>
            </a:r>
          </a:p>
        </p:txBody>
      </p:sp>
      <p:pic>
        <p:nvPicPr>
          <p:cNvPr id="7" name="Picture 2" descr="무료 사진 종이에 진드기를 넣는 손의 3d 그림">
            <a:extLst>
              <a:ext uri="{FF2B5EF4-FFF2-40B4-BE49-F238E27FC236}">
                <a16:creationId xmlns:a16="http://schemas.microsoft.com/office/drawing/2014/main" id="{9063C087-DCB1-23AB-3195-6315CCE69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31" y="2565233"/>
            <a:ext cx="2324401" cy="23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무료 벡터 소프트웨어에서 품질 보증을 테스트하는 작은 사람들은 평면 벡터 일러스트 레이 션에 고립. 하드웨어 장치의 버그를 수정하는 만화 캐릭터. 애플리케이션 테스트 및 it 서비스 개념">
            <a:extLst>
              <a:ext uri="{FF2B5EF4-FFF2-40B4-BE49-F238E27FC236}">
                <a16:creationId xmlns:a16="http://schemas.microsoft.com/office/drawing/2014/main" id="{3EF4AD51-9950-7393-139E-6F423D2F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351" y="2719237"/>
            <a:ext cx="2841388" cy="19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무료 벡터 손으로 그린 평면 디자인 벤치 마크 그림">
            <a:extLst>
              <a:ext uri="{FF2B5EF4-FFF2-40B4-BE49-F238E27FC236}">
                <a16:creationId xmlns:a16="http://schemas.microsoft.com/office/drawing/2014/main" id="{23631EC1-2EC3-55C6-99C7-BCA7D52B3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9737" y="2573071"/>
            <a:ext cx="2623517" cy="23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04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DB79D-3638-C822-D8F2-15D46910766B}"/>
              </a:ext>
            </a:extLst>
          </p:cNvPr>
          <p:cNvSpPr txBox="1"/>
          <p:nvPr/>
        </p:nvSpPr>
        <p:spPr>
          <a:xfrm>
            <a:off x="2127174" y="4875303"/>
            <a:ext cx="298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사용자 테스트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BEC6C-BC75-3E99-43FE-2BFEB95BBBC9}"/>
              </a:ext>
            </a:extLst>
          </p:cNvPr>
          <p:cNvSpPr txBox="1"/>
          <p:nvPr/>
        </p:nvSpPr>
        <p:spPr>
          <a:xfrm>
            <a:off x="5405976" y="4879032"/>
            <a:ext cx="1577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성능 분석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C0CE-D6AA-06E8-F758-6BC773715C4E}"/>
              </a:ext>
            </a:extLst>
          </p:cNvPr>
          <p:cNvSpPr txBox="1"/>
          <p:nvPr/>
        </p:nvSpPr>
        <p:spPr>
          <a:xfrm>
            <a:off x="8684778" y="4875303"/>
            <a:ext cx="298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지속적인 개선</a:t>
            </a:r>
          </a:p>
        </p:txBody>
      </p:sp>
      <p:pic>
        <p:nvPicPr>
          <p:cNvPr id="11" name="Picture 4" descr="무료 사진 3d 렌더링 고객이 전화 화면에 피드백을 남깁니다.">
            <a:extLst>
              <a:ext uri="{FF2B5EF4-FFF2-40B4-BE49-F238E27FC236}">
                <a16:creationId xmlns:a16="http://schemas.microsoft.com/office/drawing/2014/main" id="{125A7C13-63BA-1127-6A27-C5E7FB06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65" y="2156109"/>
            <a:ext cx="2621982" cy="262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벡터 인간의 문자 그래프와 다이어그램 3d 아이소 메트릭 일러스트와 함께 블로깅 개념">
            <a:extLst>
              <a:ext uri="{FF2B5EF4-FFF2-40B4-BE49-F238E27FC236}">
                <a16:creationId xmlns:a16="http://schemas.microsoft.com/office/drawing/2014/main" id="{5A2735F5-89E1-B39D-9FE4-2AAEDF0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109" y="2156109"/>
            <a:ext cx="2545782" cy="254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무료 사진 목표 개선 도전 아이콘 개념">
            <a:extLst>
              <a:ext uri="{FF2B5EF4-FFF2-40B4-BE49-F238E27FC236}">
                <a16:creationId xmlns:a16="http://schemas.microsoft.com/office/drawing/2014/main" id="{8C317077-B54E-039F-7A6E-A288096E0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53" y="2511642"/>
            <a:ext cx="3249042" cy="219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7BA528F-6FD9-2234-0A9C-3534E1CF0D91}"/>
              </a:ext>
            </a:extLst>
          </p:cNvPr>
          <p:cNvSpPr/>
          <p:nvPr/>
        </p:nvSpPr>
        <p:spPr>
          <a:xfrm>
            <a:off x="4702351" y="1166404"/>
            <a:ext cx="2787297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피드백 및 개선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855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프로젝트 결과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C8103-70A5-3068-5E28-960FEBDE1F0F}"/>
              </a:ext>
            </a:extLst>
          </p:cNvPr>
          <p:cNvSpPr txBox="1"/>
          <p:nvPr/>
        </p:nvSpPr>
        <p:spPr>
          <a:xfrm>
            <a:off x="2314793" y="490771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개발</a:t>
            </a:r>
          </a:p>
        </p:txBody>
      </p:sp>
      <p:pic>
        <p:nvPicPr>
          <p:cNvPr id="2050" name="Picture 2" descr="조종간, 상, 게임, 징후, 평평한, 상징, 단추, 동영상, 제어 장치">
            <a:extLst>
              <a:ext uri="{FF2B5EF4-FFF2-40B4-BE49-F238E27FC236}">
                <a16:creationId xmlns:a16="http://schemas.microsoft.com/office/drawing/2014/main" id="{92B1924C-0C14-D2F5-39E2-B796DB3B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528" y="1950288"/>
            <a:ext cx="2957423" cy="295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FD5830-7D3D-CEE4-9D32-7118C1A71F62}"/>
              </a:ext>
            </a:extLst>
          </p:cNvPr>
          <p:cNvSpPr/>
          <p:nvPr/>
        </p:nvSpPr>
        <p:spPr>
          <a:xfrm>
            <a:off x="4702351" y="1166404"/>
            <a:ext cx="2787297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Calibri"/>
              </a:rPr>
              <a:t>프로젝트 활용방안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052" name="Picture 4" descr="실업가, 만화, 교육, 강의, 프레젠테이션, 선생님, 비즈니스 맨, 남성">
            <a:extLst>
              <a:ext uri="{FF2B5EF4-FFF2-40B4-BE49-F238E27FC236}">
                <a16:creationId xmlns:a16="http://schemas.microsoft.com/office/drawing/2014/main" id="{D694B554-899B-1B0D-4C23-602BEB95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53" y="1985479"/>
            <a:ext cx="2746795" cy="274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8838DA-049B-B3DB-D68B-557A96173DF6}"/>
              </a:ext>
            </a:extLst>
          </p:cNvPr>
          <p:cNvSpPr txBox="1"/>
          <p:nvPr/>
        </p:nvSpPr>
        <p:spPr>
          <a:xfrm>
            <a:off x="5757089" y="49077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교육</a:t>
            </a:r>
            <a:endParaRPr lang="en-US" altLang="ko-KR" dirty="0"/>
          </a:p>
        </p:txBody>
      </p:sp>
      <p:pic>
        <p:nvPicPr>
          <p:cNvPr id="2054" name="Picture 6" descr="확대경, 유리, 아이콘, 검은 색, 벡터, 양식화된, 연구, 조사, 연구">
            <a:extLst>
              <a:ext uri="{FF2B5EF4-FFF2-40B4-BE49-F238E27FC236}">
                <a16:creationId xmlns:a16="http://schemas.microsoft.com/office/drawing/2014/main" id="{8F348EEF-A6AA-3AF9-C9AF-1548F0744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379" y="2574232"/>
            <a:ext cx="1522700" cy="156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6880A-2D0D-0E8F-BFCE-B63AD5E7F9C5}"/>
              </a:ext>
            </a:extLst>
          </p:cNvPr>
          <p:cNvSpPr txBox="1"/>
          <p:nvPr/>
        </p:nvSpPr>
        <p:spPr>
          <a:xfrm>
            <a:off x="8790708" y="4907711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연구 및 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2395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프로젝트 결과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3.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C8103-70A5-3068-5E28-960FEBDE1F0F}"/>
              </a:ext>
            </a:extLst>
          </p:cNvPr>
          <p:cNvSpPr txBox="1"/>
          <p:nvPr/>
        </p:nvSpPr>
        <p:spPr>
          <a:xfrm>
            <a:off x="2237157" y="490771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기술적 측면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FD5830-7D3D-CEE4-9D32-7118C1A71F62}"/>
              </a:ext>
            </a:extLst>
          </p:cNvPr>
          <p:cNvSpPr/>
          <p:nvPr/>
        </p:nvSpPr>
        <p:spPr>
          <a:xfrm>
            <a:off x="4702351" y="1166404"/>
            <a:ext cx="2787297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Calibri"/>
              </a:rPr>
              <a:t>프로젝트 기대성과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838DA-049B-B3DB-D68B-557A96173DF6}"/>
              </a:ext>
            </a:extLst>
          </p:cNvPr>
          <p:cNvSpPr txBox="1"/>
          <p:nvPr/>
        </p:nvSpPr>
        <p:spPr>
          <a:xfrm>
            <a:off x="5296366" y="490771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경제적 측면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6880A-2D0D-0E8F-BFCE-B63AD5E7F9C5}"/>
              </a:ext>
            </a:extLst>
          </p:cNvPr>
          <p:cNvSpPr txBox="1"/>
          <p:nvPr/>
        </p:nvSpPr>
        <p:spPr>
          <a:xfrm>
            <a:off x="8713072" y="490771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사회적 측면</a:t>
            </a:r>
            <a:endParaRPr lang="en-US" altLang="ko-KR" dirty="0"/>
          </a:p>
        </p:txBody>
      </p:sp>
      <p:pic>
        <p:nvPicPr>
          <p:cNvPr id="3074" name="Picture 2" descr="전구, 아이디어, 상, 빛, 기술, 사업, 설계, 상징, 창의적인">
            <a:extLst>
              <a:ext uri="{FF2B5EF4-FFF2-40B4-BE49-F238E27FC236}">
                <a16:creationId xmlns:a16="http://schemas.microsoft.com/office/drawing/2014/main" id="{D6E69EF4-7C24-56DB-62A6-B55B7113D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86" y="2442712"/>
            <a:ext cx="2289561" cy="228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돈, 달러, 무게, 티켓, 돈을, 경제, 현금, Economy, 돈, 돈">
            <a:extLst>
              <a:ext uri="{FF2B5EF4-FFF2-40B4-BE49-F238E27FC236}">
                <a16:creationId xmlns:a16="http://schemas.microsoft.com/office/drawing/2014/main" id="{239C05E9-1CB2-3E04-2B54-D35AC2F2D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025" y="2730893"/>
            <a:ext cx="1931362" cy="179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관리, 건축물, 미술, 국경, 건물, 도시, 도시 풍경, 개발, 경제">
            <a:extLst>
              <a:ext uri="{FF2B5EF4-FFF2-40B4-BE49-F238E27FC236}">
                <a16:creationId xmlns:a16="http://schemas.microsoft.com/office/drawing/2014/main" id="{908ACD40-A142-6CBD-013D-85E25CE9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04" y="2402197"/>
            <a:ext cx="1895238" cy="212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88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프로젝트 결과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세대1 (2)">
            <a:hlinkClick r:id="" action="ppaction://media"/>
            <a:extLst>
              <a:ext uri="{FF2B5EF4-FFF2-40B4-BE49-F238E27FC236}">
                <a16:creationId xmlns:a16="http://schemas.microsoft.com/office/drawing/2014/main" id="{C817FCC0-E175-9066-3F9C-85487F1CFF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4400" y="1083600"/>
            <a:ext cx="8928000" cy="50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8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프로젝트 결과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2023-11-25 19-57-43">
            <a:hlinkClick r:id="" action="ppaction://media"/>
            <a:extLst>
              <a:ext uri="{FF2B5EF4-FFF2-40B4-BE49-F238E27FC236}">
                <a16:creationId xmlns:a16="http://schemas.microsoft.com/office/drawing/2014/main" id="{DD72F776-213E-FF81-3B3C-7E7D06BB5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481" y="1084555"/>
            <a:ext cx="8927038" cy="502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94099-0248-404A-8CDB-139F043EDB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1.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Part 1.</a:t>
            </a:r>
            <a:endParaRPr lang="ko-KR" altLang="en-US" sz="1400" dirty="0">
              <a:solidFill>
                <a:srgbClr val="C7905A">
                  <a:lumMod val="60000"/>
                  <a:lumOff val="40000"/>
                </a:srgbClr>
              </a:solidFill>
              <a:latin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0B377-AB68-9D99-46A9-7DE8B7B52C4B}"/>
              </a:ext>
            </a:extLst>
          </p:cNvPr>
          <p:cNvSpPr txBox="1"/>
          <p:nvPr/>
        </p:nvSpPr>
        <p:spPr>
          <a:xfrm>
            <a:off x="1834604" y="4993120"/>
            <a:ext cx="1395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기술  전망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116BDE-F26B-7335-25B8-5005FDE46F44}"/>
              </a:ext>
            </a:extLst>
          </p:cNvPr>
          <p:cNvSpPr txBox="1"/>
          <p:nvPr/>
        </p:nvSpPr>
        <p:spPr>
          <a:xfrm>
            <a:off x="5139555" y="4993118"/>
            <a:ext cx="1955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atin typeface="Arial"/>
              </a:rPr>
              <a:t>문제점 분석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F8A85-B737-1BD8-AD6D-D002E811DE54}"/>
              </a:ext>
            </a:extLst>
          </p:cNvPr>
          <p:cNvSpPr txBox="1"/>
          <p:nvPr/>
        </p:nvSpPr>
        <p:spPr>
          <a:xfrm>
            <a:off x="8963124" y="4993119"/>
            <a:ext cx="184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atin typeface="Arial"/>
              </a:rPr>
              <a:t>필요성</a:t>
            </a:r>
          </a:p>
        </p:txBody>
      </p:sp>
      <p:sp>
        <p:nvSpPr>
          <p:cNvPr id="2" name="AutoShape 4" descr="아이디어와 영감 아이디어를 통한 혁신. 전구를 들고 있는 인간의 손, 창의력에 대한 아이디어, 지속 가능한 비즈니스 개발의 영감 개념. - 로열티 프리 전구 스톡 사진">
            <a:extLst>
              <a:ext uri="{FF2B5EF4-FFF2-40B4-BE49-F238E27FC236}">
                <a16:creationId xmlns:a16="http://schemas.microsoft.com/office/drawing/2014/main" id="{82B43F48-2E8B-5868-C78E-FD50D64774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5360" y="3276600"/>
            <a:ext cx="122194" cy="12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아이디어, 구름, 생각한다, 개념, 상징, 설계, 사업, 기술, 상">
            <a:extLst>
              <a:ext uri="{FF2B5EF4-FFF2-40B4-BE49-F238E27FC236}">
                <a16:creationId xmlns:a16="http://schemas.microsoft.com/office/drawing/2014/main" id="{A3C21BFD-B007-4A8C-9E3C-B589BAEC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204" y="2747214"/>
            <a:ext cx="2767987" cy="18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기계학습, 정보, 뇌, 정신, 실루엣, 알고리즘, 생각, 회로, 셀, 칩">
            <a:extLst>
              <a:ext uri="{FF2B5EF4-FFF2-40B4-BE49-F238E27FC236}">
                <a16:creationId xmlns:a16="http://schemas.microsoft.com/office/drawing/2014/main" id="{87D398D6-08AB-8EB1-47B3-B645F41AF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00" y="2515183"/>
            <a:ext cx="2006738" cy="206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개발, 성장, 성공, 아이디어, 마케팅, 전망, 계획, 전략, 뇌, 사업">
            <a:extLst>
              <a:ext uri="{FF2B5EF4-FFF2-40B4-BE49-F238E27FC236}">
                <a16:creationId xmlns:a16="http://schemas.microsoft.com/office/drawing/2014/main" id="{0436A5A1-6537-6C15-3DC5-5DE5640EA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2" y="2515184"/>
            <a:ext cx="2326910" cy="206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BB48-13C7-F83D-8365-627CEA1446A3}"/>
              </a:ext>
            </a:extLst>
          </p:cNvPr>
          <p:cNvSpPr/>
          <p:nvPr/>
        </p:nvSpPr>
        <p:spPr>
          <a:xfrm>
            <a:off x="4702351" y="1166404"/>
            <a:ext cx="2787297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Calibri"/>
              </a:rPr>
              <a:t>프로젝트 배경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11">
            <a:extLst>
              <a:ext uri="{FF2B5EF4-FFF2-40B4-BE49-F238E27FC236}">
                <a16:creationId xmlns:a16="http://schemas.microsoft.com/office/drawing/2014/main" id="{73B0F513-11EC-928C-79FE-02EBC00BD51E}"/>
              </a:ext>
            </a:extLst>
          </p:cNvPr>
          <p:cNvGrpSpPr/>
          <p:nvPr/>
        </p:nvGrpSpPr>
        <p:grpSpPr>
          <a:xfrm>
            <a:off x="3003425" y="2641103"/>
            <a:ext cx="1468822" cy="1523906"/>
            <a:chOff x="4887928" y="5422328"/>
            <a:chExt cx="1686360" cy="1686360"/>
          </a:xfrm>
        </p:grpSpPr>
        <p:pic>
          <p:nvPicPr>
            <p:cNvPr id="5" name="Object 38">
              <a:extLst>
                <a:ext uri="{FF2B5EF4-FFF2-40B4-BE49-F238E27FC236}">
                  <a16:creationId xmlns:a16="http://schemas.microsoft.com/office/drawing/2014/main" id="{220B4C69-ACEB-174D-44AE-2E8D587A1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7928" y="5422328"/>
              <a:ext cx="1686360" cy="1686360"/>
            </a:xfrm>
            <a:prstGeom prst="rect">
              <a:avLst/>
            </a:prstGeom>
          </p:spPr>
        </p:pic>
      </p:grpSp>
      <p:grpSp>
        <p:nvGrpSpPr>
          <p:cNvPr id="7" name="그룹 1007">
            <a:extLst>
              <a:ext uri="{FF2B5EF4-FFF2-40B4-BE49-F238E27FC236}">
                <a16:creationId xmlns:a16="http://schemas.microsoft.com/office/drawing/2014/main" id="{8DB150E0-DC27-81FA-2ED6-E7C919F73B23}"/>
              </a:ext>
            </a:extLst>
          </p:cNvPr>
          <p:cNvGrpSpPr/>
          <p:nvPr/>
        </p:nvGrpSpPr>
        <p:grpSpPr>
          <a:xfrm>
            <a:off x="311183" y="2090161"/>
            <a:ext cx="2629917" cy="2677678"/>
            <a:chOff x="1137646" y="4589398"/>
            <a:chExt cx="3352219" cy="3352219"/>
          </a:xfrm>
        </p:grpSpPr>
        <p:pic>
          <p:nvPicPr>
            <p:cNvPr id="8" name="Object 24">
              <a:extLst>
                <a:ext uri="{FF2B5EF4-FFF2-40B4-BE49-F238E27FC236}">
                  <a16:creationId xmlns:a16="http://schemas.microsoft.com/office/drawing/2014/main" id="{6B3A8957-4C5E-47A0-5770-6BE6F3AB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646" y="4589398"/>
              <a:ext cx="3352219" cy="335221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Part 1.</a:t>
            </a:r>
            <a:endParaRPr lang="ko-KR" altLang="en-US" sz="1400" dirty="0">
              <a:solidFill>
                <a:srgbClr val="C7905A">
                  <a:lumMod val="60000"/>
                  <a:lumOff val="40000"/>
                </a:srgbClr>
              </a:solidFill>
              <a:latin typeface="Arial"/>
            </a:endParaRPr>
          </a:p>
        </p:txBody>
      </p:sp>
      <p:grpSp>
        <p:nvGrpSpPr>
          <p:cNvPr id="25" name="그룹 1007">
            <a:extLst>
              <a:ext uri="{FF2B5EF4-FFF2-40B4-BE49-F238E27FC236}">
                <a16:creationId xmlns:a16="http://schemas.microsoft.com/office/drawing/2014/main" id="{40BD4FBA-7D50-CAAD-A3B5-2FA225EF8621}"/>
              </a:ext>
            </a:extLst>
          </p:cNvPr>
          <p:cNvGrpSpPr/>
          <p:nvPr/>
        </p:nvGrpSpPr>
        <p:grpSpPr>
          <a:xfrm>
            <a:off x="4714780" y="2094693"/>
            <a:ext cx="2629917" cy="2677678"/>
            <a:chOff x="1137646" y="4589398"/>
            <a:chExt cx="3352219" cy="3352219"/>
          </a:xfrm>
        </p:grpSpPr>
        <p:pic>
          <p:nvPicPr>
            <p:cNvPr id="26" name="Object 24">
              <a:extLst>
                <a:ext uri="{FF2B5EF4-FFF2-40B4-BE49-F238E27FC236}">
                  <a16:creationId xmlns:a16="http://schemas.microsoft.com/office/drawing/2014/main" id="{88B54685-7892-BE46-F0F6-CDF7DA5B3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646" y="4589398"/>
              <a:ext cx="3352219" cy="3352219"/>
            </a:xfrm>
            <a:prstGeom prst="rect">
              <a:avLst/>
            </a:prstGeom>
          </p:spPr>
        </p:pic>
      </p:grpSp>
      <p:grpSp>
        <p:nvGrpSpPr>
          <p:cNvPr id="28" name="그룹 1007">
            <a:extLst>
              <a:ext uri="{FF2B5EF4-FFF2-40B4-BE49-F238E27FC236}">
                <a16:creationId xmlns:a16="http://schemas.microsoft.com/office/drawing/2014/main" id="{A48C4FAE-E77E-BF51-DBEA-B8D556F42E8B}"/>
              </a:ext>
            </a:extLst>
          </p:cNvPr>
          <p:cNvGrpSpPr/>
          <p:nvPr/>
        </p:nvGrpSpPr>
        <p:grpSpPr>
          <a:xfrm>
            <a:off x="9301969" y="2090161"/>
            <a:ext cx="2629917" cy="2677678"/>
            <a:chOff x="1137646" y="4589398"/>
            <a:chExt cx="3352219" cy="3352219"/>
          </a:xfrm>
        </p:grpSpPr>
        <p:pic>
          <p:nvPicPr>
            <p:cNvPr id="30" name="Object 24">
              <a:extLst>
                <a:ext uri="{FF2B5EF4-FFF2-40B4-BE49-F238E27FC236}">
                  <a16:creationId xmlns:a16="http://schemas.microsoft.com/office/drawing/2014/main" id="{FC4AD4BE-3AEB-69F5-06EE-EA4B48AA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646" y="4589398"/>
              <a:ext cx="3352219" cy="3352219"/>
            </a:xfrm>
            <a:prstGeom prst="rect">
              <a:avLst/>
            </a:prstGeom>
          </p:spPr>
        </p:pic>
      </p:grpSp>
      <p:grpSp>
        <p:nvGrpSpPr>
          <p:cNvPr id="32" name="그룹 1011">
            <a:extLst>
              <a:ext uri="{FF2B5EF4-FFF2-40B4-BE49-F238E27FC236}">
                <a16:creationId xmlns:a16="http://schemas.microsoft.com/office/drawing/2014/main" id="{77574CA4-EB92-3A5A-8B91-AE685D0930C6}"/>
              </a:ext>
            </a:extLst>
          </p:cNvPr>
          <p:cNvGrpSpPr/>
          <p:nvPr/>
        </p:nvGrpSpPr>
        <p:grpSpPr>
          <a:xfrm>
            <a:off x="7587230" y="2621047"/>
            <a:ext cx="1468822" cy="1523906"/>
            <a:chOff x="4887928" y="5422328"/>
            <a:chExt cx="1686360" cy="1686360"/>
          </a:xfrm>
        </p:grpSpPr>
        <p:pic>
          <p:nvPicPr>
            <p:cNvPr id="33" name="Object 38">
              <a:extLst>
                <a:ext uri="{FF2B5EF4-FFF2-40B4-BE49-F238E27FC236}">
                  <a16:creationId xmlns:a16="http://schemas.microsoft.com/office/drawing/2014/main" id="{C7720795-8693-638E-C4F7-3BF79D63E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7928" y="5422328"/>
              <a:ext cx="1686360" cy="1686360"/>
            </a:xfrm>
            <a:prstGeom prst="rect">
              <a:avLst/>
            </a:prstGeom>
          </p:spPr>
        </p:pic>
      </p:grpSp>
      <p:pic>
        <p:nvPicPr>
          <p:cNvPr id="36" name="그림 35" descr="다채로움, 사각형, 직사각형이(가) 표시된 사진&#10;&#10;자동 생성된 설명">
            <a:extLst>
              <a:ext uri="{FF2B5EF4-FFF2-40B4-BE49-F238E27FC236}">
                <a16:creationId xmlns:a16="http://schemas.microsoft.com/office/drawing/2014/main" id="{FFA7C028-BCBD-C7EB-DA38-6623921843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25" y="2673137"/>
            <a:ext cx="1490803" cy="1490803"/>
          </a:xfrm>
          <a:prstGeom prst="rect">
            <a:avLst/>
          </a:prstGeom>
        </p:spPr>
      </p:pic>
      <p:pic>
        <p:nvPicPr>
          <p:cNvPr id="42" name="그림 41" descr="다채로움, 사각형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AEB29543-CD69-4040-BD66-73F9CA512C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8" y="2667047"/>
            <a:ext cx="1523906" cy="152390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759E1A6-253B-B6B4-08EC-BE2A18C98C0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7413" y="2540731"/>
            <a:ext cx="1724650" cy="17246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800B377-AB68-9D99-46A9-7DE8B7B52C4B}"/>
              </a:ext>
            </a:extLst>
          </p:cNvPr>
          <p:cNvSpPr txBox="1"/>
          <p:nvPr/>
        </p:nvSpPr>
        <p:spPr>
          <a:xfrm>
            <a:off x="648143" y="5113889"/>
            <a:ext cx="195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 err="1"/>
              <a:t>테트리스</a:t>
            </a:r>
            <a:r>
              <a:rPr lang="ko-KR" altLang="en-US" sz="2400" spc="-300" dirty="0"/>
              <a:t>  구현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116BDE-F26B-7335-25B8-5005FDE46F44}"/>
              </a:ext>
            </a:extLst>
          </p:cNvPr>
          <p:cNvSpPr txBox="1"/>
          <p:nvPr/>
        </p:nvSpPr>
        <p:spPr>
          <a:xfrm>
            <a:off x="5118001" y="5113889"/>
            <a:ext cx="1955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atin typeface="Arial"/>
              </a:rPr>
              <a:t>유전 알고리즘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F8A85-B737-1BD8-AD6D-D002E811DE54}"/>
              </a:ext>
            </a:extLst>
          </p:cNvPr>
          <p:cNvSpPr txBox="1"/>
          <p:nvPr/>
        </p:nvSpPr>
        <p:spPr>
          <a:xfrm>
            <a:off x="9696371" y="5094304"/>
            <a:ext cx="184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atin typeface="Arial"/>
              </a:rPr>
              <a:t>가중치 최적화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28A5B02-A49D-44C2-163E-AA0590909260}"/>
              </a:ext>
            </a:extLst>
          </p:cNvPr>
          <p:cNvSpPr/>
          <p:nvPr/>
        </p:nvSpPr>
        <p:spPr>
          <a:xfrm>
            <a:off x="4702351" y="1166404"/>
            <a:ext cx="2787297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프로젝트 목표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71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개요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1.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C1F0F6-5F9A-9B15-FFF9-8698E0C1BDF1}"/>
              </a:ext>
            </a:extLst>
          </p:cNvPr>
          <p:cNvSpPr/>
          <p:nvPr/>
        </p:nvSpPr>
        <p:spPr>
          <a:xfrm>
            <a:off x="552165" y="1593521"/>
            <a:ext cx="5513011" cy="2173344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96C8F0-BBCC-5933-9C89-8835859BF5F1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rgbClr val="867A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46A14B-8B1B-F8D7-E07E-F7825BE6F248}"/>
              </a:ext>
            </a:extLst>
          </p:cNvPr>
          <p:cNvSpPr/>
          <p:nvPr/>
        </p:nvSpPr>
        <p:spPr>
          <a:xfrm>
            <a:off x="425302" y="3984555"/>
            <a:ext cx="5513011" cy="2173344"/>
          </a:xfrm>
          <a:prstGeom prst="rect">
            <a:avLst/>
          </a:prstGeom>
          <a:solidFill>
            <a:srgbClr val="F0CA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ECE254-1F51-122E-4B75-B1371BDDA5EE}"/>
              </a:ext>
            </a:extLst>
          </p:cNvPr>
          <p:cNvSpPr/>
          <p:nvPr/>
        </p:nvSpPr>
        <p:spPr>
          <a:xfrm>
            <a:off x="6213492" y="3984555"/>
            <a:ext cx="5513011" cy="2173344"/>
          </a:xfrm>
          <a:prstGeom prst="rect">
            <a:avLst/>
          </a:prstGeom>
          <a:solidFill>
            <a:srgbClr val="F3DFB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E8E009-181B-3A3A-928E-93D6D97B97B6}"/>
              </a:ext>
            </a:extLst>
          </p:cNvPr>
          <p:cNvSpPr/>
          <p:nvPr/>
        </p:nvSpPr>
        <p:spPr>
          <a:xfrm>
            <a:off x="425302" y="1584941"/>
            <a:ext cx="1162866" cy="218192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2C9ACF-0BEB-A2FE-86C7-06D4A5A1F92D}"/>
              </a:ext>
            </a:extLst>
          </p:cNvPr>
          <p:cNvSpPr txBox="1"/>
          <p:nvPr/>
        </p:nvSpPr>
        <p:spPr>
          <a:xfrm>
            <a:off x="1676090" y="1519892"/>
            <a:ext cx="4286751" cy="2670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 err="1">
                <a:solidFill>
                  <a:prstClr val="white"/>
                </a:solidFill>
                <a:latin typeface="나눔스퀘어 Light"/>
              </a:rPr>
              <a:t>테트리스</a:t>
            </a:r>
            <a:r>
              <a:rPr lang="ko-KR" altLang="en-US" sz="1600" spc="-150" dirty="0">
                <a:solidFill>
                  <a:prstClr val="white"/>
                </a:solidFill>
                <a:latin typeface="나눔스퀘어 Light"/>
              </a:rPr>
              <a:t> 게임 흐름 </a:t>
            </a:r>
            <a:r>
              <a:rPr lang="en-US" altLang="ko-KR" sz="1600" b="0" i="0" dirty="0">
                <a:solidFill>
                  <a:srgbClr val="FFFFFF"/>
                </a:solidFill>
                <a:effectLst/>
                <a:latin typeface="AppleSDGothicNeo"/>
              </a:rPr>
              <a:t>· </a:t>
            </a:r>
            <a:r>
              <a:rPr lang="ko-KR" altLang="en-US" sz="1600" b="0" i="0" dirty="0">
                <a:solidFill>
                  <a:srgbClr val="FFFFFF"/>
                </a:solidFill>
                <a:effectLst/>
                <a:latin typeface="AppleSDGothicNeo"/>
              </a:rPr>
              <a:t>제어 분석</a:t>
            </a:r>
            <a:endParaRPr lang="en-US" altLang="ko-KR" sz="1600" b="0" i="0" dirty="0">
              <a:solidFill>
                <a:srgbClr val="FFFFFF"/>
              </a:solidFill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FFFFFF"/>
                </a:solidFill>
                <a:latin typeface="AppleSDGothicNeo"/>
              </a:rPr>
              <a:t>테트리스</a:t>
            </a:r>
            <a:r>
              <a:rPr lang="ko-KR" altLang="en-US" sz="1600" dirty="0">
                <a:solidFill>
                  <a:srgbClr val="FFFFFF"/>
                </a:solidFill>
                <a:latin typeface="AppleSDGothicNeo"/>
              </a:rPr>
              <a:t> 컴퓨터 알고리즘 분석  및 구현</a:t>
            </a:r>
            <a:endParaRPr lang="en-US" altLang="ko-KR" sz="1600" dirty="0">
              <a:solidFill>
                <a:srgbClr val="FFFFFF"/>
              </a:solidFill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i="0" dirty="0">
                <a:solidFill>
                  <a:srgbClr val="FFFFFF"/>
                </a:solidFill>
                <a:effectLst/>
                <a:latin typeface="AppleSDGothicNeo"/>
              </a:rPr>
              <a:t>유전 알고리즘 분석 및 구현</a:t>
            </a:r>
            <a:endParaRPr lang="en-US" altLang="ko-KR" sz="1600" b="0" i="0" dirty="0">
              <a:solidFill>
                <a:srgbClr val="FFFFFF"/>
              </a:solidFill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FFFFFF"/>
                </a:solidFill>
                <a:latin typeface="AppleSDGothicNeo"/>
              </a:rPr>
              <a:t>테트리스</a:t>
            </a:r>
            <a:r>
              <a:rPr lang="ko-KR" altLang="en-US" sz="1600" dirty="0">
                <a:solidFill>
                  <a:srgbClr val="FFFFFF"/>
                </a:solidFill>
                <a:latin typeface="AppleSDGothicNeo"/>
              </a:rPr>
              <a:t> 자가 학습 적용 방안 분석 및 구현</a:t>
            </a:r>
            <a:endParaRPr lang="en-US" altLang="ko-KR" sz="1600" dirty="0">
              <a:solidFill>
                <a:srgbClr val="FFFFFF"/>
              </a:solidFill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i="0" dirty="0">
                <a:solidFill>
                  <a:srgbClr val="FFFFFF"/>
                </a:solidFill>
                <a:effectLst/>
                <a:latin typeface="AppleSDGothicNeo"/>
              </a:rPr>
              <a:t>프로젝트 결과 분석</a:t>
            </a:r>
            <a:endParaRPr lang="en-US" altLang="ko-KR" sz="1600" b="0" i="0" dirty="0">
              <a:solidFill>
                <a:srgbClr val="FFFFFF"/>
              </a:solidFill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FFFFF"/>
                </a:solidFill>
                <a:latin typeface="AppleSDGothicNeo"/>
              </a:rPr>
              <a:t>프로젝트 산출물 최종 점검</a:t>
            </a:r>
            <a:endParaRPr lang="en-US" altLang="ko-KR" sz="1600" b="0" i="0" dirty="0">
              <a:solidFill>
                <a:srgbClr val="FFFFFF"/>
              </a:solidFill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prstClr val="white"/>
              </a:solidFill>
              <a:latin typeface="나눔스퀘어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89252-9447-F606-9BA3-1D2632144441}"/>
              </a:ext>
            </a:extLst>
          </p:cNvPr>
          <p:cNvSpPr txBox="1"/>
          <p:nvPr/>
        </p:nvSpPr>
        <p:spPr>
          <a:xfrm>
            <a:off x="1550672" y="3944508"/>
            <a:ext cx="3793026" cy="2268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 err="1">
                <a:latin typeface="나눔스퀘어 Light"/>
              </a:rPr>
              <a:t>테트리스</a:t>
            </a:r>
            <a:r>
              <a:rPr lang="ko-KR" altLang="en-US" sz="1600" spc="-150" dirty="0">
                <a:latin typeface="나눔스퀘어 Light"/>
              </a:rPr>
              <a:t> 게임 흐름 </a:t>
            </a:r>
            <a:r>
              <a:rPr lang="en-US" altLang="ko-KR" sz="1600" b="0" i="0" dirty="0">
                <a:effectLst/>
                <a:latin typeface="AppleSDGothicNeo"/>
              </a:rPr>
              <a:t>· </a:t>
            </a:r>
            <a:r>
              <a:rPr lang="ko-KR" altLang="en-US" sz="1600" b="0" i="0" dirty="0">
                <a:effectLst/>
                <a:latin typeface="AppleSDGothicNeo"/>
              </a:rPr>
              <a:t>제어 조사 및 분석</a:t>
            </a:r>
            <a:endParaRPr lang="en-US" altLang="ko-KR" sz="1600" b="0" i="0" dirty="0"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 err="1">
                <a:latin typeface="AppleSDGothicNeo"/>
              </a:rPr>
              <a:t>테트리스</a:t>
            </a:r>
            <a:r>
              <a:rPr lang="ko-KR" altLang="en-US" sz="1600" spc="-150" dirty="0">
                <a:latin typeface="AppleSDGothicNeo"/>
              </a:rPr>
              <a:t>  알고리즘  조사</a:t>
            </a:r>
            <a:endParaRPr lang="en-US" altLang="ko-KR" sz="1600" spc="-150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AppleSDGothicNeo"/>
              </a:rPr>
              <a:t>유전 알고리즘  조사  및  분석</a:t>
            </a:r>
            <a:endParaRPr lang="en-US" altLang="ko-KR" sz="1600" spc="-150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AppleSDGothicNeo"/>
              </a:rPr>
              <a:t>프로젝트  사용자 인터페이스 구현</a:t>
            </a:r>
            <a:endParaRPr lang="en-US" altLang="ko-KR" sz="1600" spc="-150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AppleSDGothicNeo"/>
              </a:rPr>
              <a:t>프로젝트  결과 분석</a:t>
            </a:r>
            <a:endParaRPr lang="en-US" altLang="ko-KR" sz="1600" spc="-150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AppleSDGothicNeo"/>
              </a:rPr>
              <a:t>프로젝트  산출물  최종 점검</a:t>
            </a:r>
            <a:endParaRPr lang="en-US" altLang="ko-KR" sz="1600" spc="-150" dirty="0">
              <a:latin typeface="나눔스퀘어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C95CB2-C0D2-5222-7C07-DCD4C42AC50C}"/>
              </a:ext>
            </a:extLst>
          </p:cNvPr>
          <p:cNvSpPr txBox="1"/>
          <p:nvPr/>
        </p:nvSpPr>
        <p:spPr>
          <a:xfrm>
            <a:off x="222070" y="2473335"/>
            <a:ext cx="156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이준영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6F982B-76B9-5697-E385-A6ADB8400350}"/>
              </a:ext>
            </a:extLst>
          </p:cNvPr>
          <p:cNvSpPr/>
          <p:nvPr/>
        </p:nvSpPr>
        <p:spPr>
          <a:xfrm>
            <a:off x="6175997" y="1578568"/>
            <a:ext cx="1162866" cy="218192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DA047D-3242-6652-1CE6-7F86396645B7}"/>
              </a:ext>
            </a:extLst>
          </p:cNvPr>
          <p:cNvSpPr txBox="1"/>
          <p:nvPr/>
        </p:nvSpPr>
        <p:spPr>
          <a:xfrm>
            <a:off x="5938313" y="2469475"/>
            <a:ext cx="156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양시현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0E249F-73A8-9D4D-297B-9F2E14DDD68D}"/>
              </a:ext>
            </a:extLst>
          </p:cNvPr>
          <p:cNvSpPr/>
          <p:nvPr/>
        </p:nvSpPr>
        <p:spPr>
          <a:xfrm>
            <a:off x="425301" y="3984555"/>
            <a:ext cx="1162866" cy="218192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F82B70-DC5E-8E0F-76CF-FECEDA0E14B8}"/>
              </a:ext>
            </a:extLst>
          </p:cNvPr>
          <p:cNvSpPr/>
          <p:nvPr/>
        </p:nvSpPr>
        <p:spPr>
          <a:xfrm>
            <a:off x="6141544" y="3981025"/>
            <a:ext cx="1162866" cy="218192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5A69D6-BB59-56A0-C40C-B5827A0A762B}"/>
              </a:ext>
            </a:extLst>
          </p:cNvPr>
          <p:cNvSpPr txBox="1"/>
          <p:nvPr/>
        </p:nvSpPr>
        <p:spPr>
          <a:xfrm>
            <a:off x="5972765" y="4871932"/>
            <a:ext cx="156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김형욱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A099D0-40F4-DCB7-D358-9C31E65AF02A}"/>
              </a:ext>
            </a:extLst>
          </p:cNvPr>
          <p:cNvSpPr txBox="1"/>
          <p:nvPr/>
        </p:nvSpPr>
        <p:spPr>
          <a:xfrm>
            <a:off x="242181" y="4871932"/>
            <a:ext cx="156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김찬솔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D26CF2-39D5-6AFB-AD78-688909374489}"/>
              </a:ext>
            </a:extLst>
          </p:cNvPr>
          <p:cNvSpPr txBox="1"/>
          <p:nvPr/>
        </p:nvSpPr>
        <p:spPr>
          <a:xfrm>
            <a:off x="7353084" y="1544931"/>
            <a:ext cx="4286751" cy="226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 err="1">
                <a:solidFill>
                  <a:prstClr val="white"/>
                </a:solidFill>
                <a:latin typeface="나눔스퀘어 Light"/>
              </a:rPr>
              <a:t>테트리스</a:t>
            </a:r>
            <a:r>
              <a:rPr lang="ko-KR" altLang="en-US" sz="1600" spc="-150" dirty="0">
                <a:solidFill>
                  <a:prstClr val="white"/>
                </a:solidFill>
                <a:latin typeface="나눔스퀘어 Light"/>
              </a:rPr>
              <a:t> 게임 흐름 </a:t>
            </a:r>
            <a:r>
              <a:rPr lang="en-US" altLang="ko-KR" sz="1600" b="0" i="0" dirty="0">
                <a:solidFill>
                  <a:srgbClr val="FFFFFF"/>
                </a:solidFill>
                <a:effectLst/>
                <a:latin typeface="AppleSDGothicNeo"/>
              </a:rPr>
              <a:t>· </a:t>
            </a:r>
            <a:r>
              <a:rPr lang="ko-KR" altLang="en-US" sz="1600" b="0" i="0" dirty="0">
                <a:solidFill>
                  <a:srgbClr val="FFFFFF"/>
                </a:solidFill>
                <a:effectLst/>
                <a:latin typeface="AppleSDGothicNeo"/>
              </a:rPr>
              <a:t>제어 조사 및 분석</a:t>
            </a:r>
            <a:endParaRPr lang="en-US" altLang="ko-KR" sz="1600" b="0" i="0" dirty="0">
              <a:solidFill>
                <a:srgbClr val="FFFFFF"/>
              </a:solidFill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FFFFFF"/>
                </a:solidFill>
                <a:latin typeface="AppleSDGothicNeo"/>
              </a:rPr>
              <a:t>테트리스</a:t>
            </a:r>
            <a:r>
              <a:rPr lang="ko-KR" altLang="en-US" sz="1600" dirty="0">
                <a:solidFill>
                  <a:srgbClr val="FFFFFF"/>
                </a:solidFill>
                <a:latin typeface="AppleSDGothicNeo"/>
              </a:rPr>
              <a:t> 컴퓨터 알고리즘 분석  및 구현</a:t>
            </a:r>
            <a:endParaRPr lang="en-US" altLang="ko-KR" sz="1600" dirty="0">
              <a:solidFill>
                <a:srgbClr val="FFFFFF"/>
              </a:solidFill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i="0" dirty="0">
                <a:solidFill>
                  <a:srgbClr val="FFFFFF"/>
                </a:solidFill>
                <a:effectLst/>
                <a:latin typeface="AppleSDGothicNeo"/>
              </a:rPr>
              <a:t>유전 알고리즘 분석 및 구현</a:t>
            </a:r>
            <a:endParaRPr lang="en-US" altLang="ko-KR" sz="1600" b="0" i="0" dirty="0">
              <a:solidFill>
                <a:srgbClr val="FFFFFF"/>
              </a:solidFill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FFFFFF"/>
                </a:solidFill>
                <a:latin typeface="AppleSDGothicNeo"/>
              </a:rPr>
              <a:t>테트리스</a:t>
            </a:r>
            <a:r>
              <a:rPr lang="ko-KR" altLang="en-US" sz="1600" dirty="0">
                <a:solidFill>
                  <a:srgbClr val="FFFFFF"/>
                </a:solidFill>
                <a:latin typeface="AppleSDGothicNeo"/>
              </a:rPr>
              <a:t> 자가 학습 적용 방안 분석 및 구현</a:t>
            </a:r>
            <a:endParaRPr lang="en-US" altLang="ko-KR" sz="1600" dirty="0">
              <a:solidFill>
                <a:srgbClr val="FFFFFF"/>
              </a:solidFill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i="0" dirty="0">
                <a:solidFill>
                  <a:srgbClr val="FFFFFF"/>
                </a:solidFill>
                <a:effectLst/>
                <a:latin typeface="AppleSDGothicNeo"/>
              </a:rPr>
              <a:t>프로젝트 결과 분석</a:t>
            </a:r>
            <a:endParaRPr lang="en-US" altLang="ko-KR" sz="1600" b="0" i="0" dirty="0">
              <a:solidFill>
                <a:srgbClr val="FFFFFF"/>
              </a:solidFill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prstClr val="white"/>
                </a:solidFill>
                <a:latin typeface="나눔스퀘어 Light"/>
              </a:rPr>
              <a:t>프로젝트 발표 자료 제작</a:t>
            </a:r>
            <a:endParaRPr lang="en-US" altLang="ko-KR" sz="1600" spc="-150" dirty="0">
              <a:solidFill>
                <a:prstClr val="white"/>
              </a:solidFill>
              <a:latin typeface="나눔스퀘어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3FD4B9-5171-0091-14FC-F1B259BCAF12}"/>
              </a:ext>
            </a:extLst>
          </p:cNvPr>
          <p:cNvSpPr txBox="1"/>
          <p:nvPr/>
        </p:nvSpPr>
        <p:spPr>
          <a:xfrm>
            <a:off x="7304410" y="4129173"/>
            <a:ext cx="3130985" cy="1898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 err="1">
                <a:latin typeface="나눔스퀘어 Light"/>
              </a:rPr>
              <a:t>테트리스</a:t>
            </a:r>
            <a:r>
              <a:rPr lang="ko-KR" altLang="en-US" sz="1600" spc="-150" dirty="0">
                <a:latin typeface="나눔스퀘어 Light"/>
              </a:rPr>
              <a:t> 게임 흐름 </a:t>
            </a:r>
            <a:r>
              <a:rPr lang="en-US" altLang="ko-KR" sz="1600" b="0" i="0" dirty="0">
                <a:effectLst/>
                <a:latin typeface="AppleSDGothicNeo"/>
              </a:rPr>
              <a:t>· </a:t>
            </a:r>
            <a:r>
              <a:rPr lang="ko-KR" altLang="en-US" sz="1600" b="0" i="0" dirty="0">
                <a:effectLst/>
                <a:latin typeface="AppleSDGothicNeo"/>
              </a:rPr>
              <a:t>제어 조사 </a:t>
            </a:r>
            <a:endParaRPr lang="en-US" altLang="ko-KR" sz="1600" b="0" i="0" dirty="0"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 err="1">
                <a:latin typeface="AppleSDGothicNeo"/>
              </a:rPr>
              <a:t>테트리스</a:t>
            </a:r>
            <a:r>
              <a:rPr lang="ko-KR" altLang="en-US" sz="1600" spc="-150" dirty="0">
                <a:latin typeface="AppleSDGothicNeo"/>
              </a:rPr>
              <a:t>  알고리즘  조사 및  분석</a:t>
            </a:r>
            <a:endParaRPr lang="en-US" altLang="ko-KR" sz="1600" spc="-150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AppleSDGothicNeo"/>
              </a:rPr>
              <a:t>유전 알고리즘 조사 및 분석</a:t>
            </a:r>
            <a:endParaRPr lang="en-US" altLang="ko-KR" sz="1600" spc="-150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AppleSDGothicNeo"/>
              </a:rPr>
              <a:t>프로젝트  결과  분석</a:t>
            </a:r>
            <a:endParaRPr lang="en-US" altLang="ko-KR" sz="1600" spc="-150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AppleSDGothicNeo"/>
              </a:rPr>
              <a:t>프로젝트  발표 자료 제작</a:t>
            </a:r>
            <a:endParaRPr lang="en-US" altLang="ko-KR" sz="1600" spc="-150" dirty="0">
              <a:latin typeface="나눔스퀘어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882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E7F0-4B4F-34C8-1AAE-D220A339411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</a:t>
            </a:r>
            <a:r>
              <a:rPr lang="ko-KR" altLang="en-US" sz="3600" spc="-300" dirty="0">
                <a:solidFill>
                  <a:srgbClr val="C7905A">
                    <a:lumMod val="60000"/>
                    <a:lumOff val="40000"/>
                  </a:srgbClr>
                </a:solidFill>
                <a:latin typeface="Arial"/>
              </a:rPr>
              <a:t>개요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1.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그림 1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4E799E38-5978-DBB4-3E00-09A5F20F7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3" y="956929"/>
            <a:ext cx="6833467" cy="5901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B44BB7-D7F4-D96A-4924-F61939D864B4}"/>
              </a:ext>
            </a:extLst>
          </p:cNvPr>
          <p:cNvSpPr txBox="1"/>
          <p:nvPr/>
        </p:nvSpPr>
        <p:spPr>
          <a:xfrm>
            <a:off x="7010400" y="2221906"/>
            <a:ext cx="5004896" cy="3371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effectLst/>
                <a:latin typeface="AppleSDGothicNeo"/>
              </a:rPr>
              <a:t>1~2</a:t>
            </a:r>
            <a:r>
              <a:rPr lang="ko-KR" altLang="en-US" b="0" i="0" dirty="0">
                <a:effectLst/>
                <a:latin typeface="AppleSDGothicNeo"/>
              </a:rPr>
              <a:t>주 </a:t>
            </a:r>
            <a:r>
              <a:rPr lang="en-US" altLang="ko-KR" b="0" i="0" dirty="0">
                <a:effectLst/>
                <a:latin typeface="AppleSDGothicNeo"/>
              </a:rPr>
              <a:t>: </a:t>
            </a:r>
            <a:r>
              <a:rPr lang="ko-KR" altLang="en-US" b="0" i="0" dirty="0">
                <a:effectLst/>
                <a:latin typeface="AppleSDGothicNeo"/>
              </a:rPr>
              <a:t>계획서</a:t>
            </a:r>
            <a:r>
              <a:rPr lang="en-US" altLang="ko-KR" b="0" i="0" dirty="0">
                <a:effectLst/>
                <a:latin typeface="AppleSDGothicNeo"/>
              </a:rPr>
              <a:t>, </a:t>
            </a:r>
            <a:r>
              <a:rPr lang="ko-KR" altLang="en-US" b="0" i="0" dirty="0">
                <a:effectLst/>
                <a:latin typeface="AppleSDGothicNeo"/>
              </a:rPr>
              <a:t>요구사항 작성</a:t>
            </a:r>
            <a:endParaRPr lang="en-US" altLang="ko-KR" b="0" i="0" dirty="0"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AppleSDGothicNeo"/>
              </a:rPr>
              <a:t>3</a:t>
            </a:r>
            <a:r>
              <a:rPr lang="ko-KR" altLang="en-US" dirty="0">
                <a:latin typeface="AppleSDGothicNeo"/>
              </a:rPr>
              <a:t>주 </a:t>
            </a:r>
            <a:r>
              <a:rPr lang="en-US" altLang="ko-KR" dirty="0">
                <a:latin typeface="AppleSDGothicNeo"/>
              </a:rPr>
              <a:t>: </a:t>
            </a:r>
            <a:r>
              <a:rPr lang="ko-KR" altLang="en-US" dirty="0">
                <a:latin typeface="AppleSDGothicNeo"/>
              </a:rPr>
              <a:t>클래스 모델 설정</a:t>
            </a:r>
            <a:endParaRPr lang="en-US" altLang="ko-KR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effectLst/>
                <a:latin typeface="AppleSDGothicNeo"/>
              </a:rPr>
              <a:t>4~5</a:t>
            </a:r>
            <a:r>
              <a:rPr lang="ko-KR" altLang="en-US" b="0" i="0" dirty="0">
                <a:effectLst/>
                <a:latin typeface="AppleSDGothicNeo"/>
              </a:rPr>
              <a:t>주 </a:t>
            </a:r>
            <a:r>
              <a:rPr lang="en-US" altLang="ko-KR" b="0" i="0" dirty="0">
                <a:effectLst/>
                <a:latin typeface="AppleSDGothicNeo"/>
              </a:rPr>
              <a:t>: </a:t>
            </a:r>
            <a:r>
              <a:rPr lang="ko-KR" altLang="en-US" b="0" i="0" dirty="0" err="1">
                <a:effectLst/>
                <a:latin typeface="AppleSDGothicNeo"/>
              </a:rPr>
              <a:t>테트리스</a:t>
            </a:r>
            <a:r>
              <a:rPr lang="ko-KR" altLang="en-US" b="0" i="0" dirty="0">
                <a:effectLst/>
                <a:latin typeface="AppleSDGothicNeo"/>
              </a:rPr>
              <a:t> 구현</a:t>
            </a:r>
            <a:endParaRPr lang="en-US" altLang="ko-KR" b="0" i="0" dirty="0"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effectLst/>
                <a:latin typeface="AppleSDGothicNeo"/>
              </a:rPr>
              <a:t>6</a:t>
            </a:r>
            <a:r>
              <a:rPr lang="ko-KR" altLang="en-US" b="0" i="0" dirty="0">
                <a:effectLst/>
                <a:latin typeface="AppleSDGothicNeo"/>
              </a:rPr>
              <a:t>주 </a:t>
            </a:r>
            <a:r>
              <a:rPr lang="en-US" altLang="ko-KR" b="0" i="0" dirty="0">
                <a:effectLst/>
                <a:latin typeface="AppleSDGothicNeo"/>
              </a:rPr>
              <a:t>: </a:t>
            </a:r>
            <a:r>
              <a:rPr lang="ko-KR" altLang="en-US" b="0" i="0" dirty="0" err="1">
                <a:effectLst/>
                <a:latin typeface="AppleSDGothicNeo"/>
              </a:rPr>
              <a:t>테트리스</a:t>
            </a:r>
            <a:r>
              <a:rPr lang="ko-KR" altLang="en-US" b="0" i="0" dirty="0">
                <a:effectLst/>
                <a:latin typeface="AppleSDGothicNeo"/>
              </a:rPr>
              <a:t> 컴퓨터 알고리즘 설계</a:t>
            </a:r>
            <a:endParaRPr lang="en-US" altLang="ko-KR" b="0" i="0" dirty="0"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AppleSDGothicNeo"/>
              </a:rPr>
              <a:t>7</a:t>
            </a:r>
            <a:r>
              <a:rPr lang="ko-KR" altLang="en-US" dirty="0">
                <a:latin typeface="AppleSDGothicNeo"/>
              </a:rPr>
              <a:t>주 </a:t>
            </a:r>
            <a:r>
              <a:rPr lang="en-US" altLang="ko-KR" dirty="0">
                <a:latin typeface="AppleSDGothicNeo"/>
              </a:rPr>
              <a:t>: </a:t>
            </a:r>
            <a:r>
              <a:rPr lang="ko-KR" altLang="en-US" dirty="0">
                <a:latin typeface="AppleSDGothicNeo"/>
              </a:rPr>
              <a:t>프로젝트 중간 발표 자료 준비</a:t>
            </a:r>
            <a:endParaRPr lang="en-US" altLang="ko-KR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effectLst/>
                <a:latin typeface="AppleSDGothicNeo"/>
              </a:rPr>
              <a:t>8~11</a:t>
            </a:r>
            <a:r>
              <a:rPr lang="ko-KR" altLang="en-US" b="0" i="0" dirty="0">
                <a:effectLst/>
                <a:latin typeface="AppleSDGothicNeo"/>
              </a:rPr>
              <a:t>주 </a:t>
            </a:r>
            <a:r>
              <a:rPr lang="en-US" altLang="ko-KR" b="0" i="0" dirty="0">
                <a:effectLst/>
                <a:latin typeface="AppleSDGothicNeo"/>
              </a:rPr>
              <a:t>: </a:t>
            </a:r>
            <a:r>
              <a:rPr lang="ko-KR" altLang="en-US" dirty="0" err="1">
                <a:latin typeface="AppleSDGothicNeo"/>
              </a:rPr>
              <a:t>테트리스</a:t>
            </a:r>
            <a:r>
              <a:rPr lang="ko-KR" altLang="en-US" dirty="0">
                <a:latin typeface="AppleSDGothicNeo"/>
              </a:rPr>
              <a:t> 컴퓨터 알고리즘 구현</a:t>
            </a:r>
            <a:endParaRPr lang="en-US" altLang="ko-KR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AppleSDGothicNeo"/>
              </a:rPr>
              <a:t>12~13</a:t>
            </a:r>
            <a:r>
              <a:rPr lang="ko-KR" altLang="en-US" dirty="0">
                <a:latin typeface="AppleSDGothicNeo"/>
              </a:rPr>
              <a:t>주 </a:t>
            </a:r>
            <a:r>
              <a:rPr lang="en-US" altLang="ko-KR" dirty="0">
                <a:latin typeface="AppleSDGothicNeo"/>
              </a:rPr>
              <a:t>: </a:t>
            </a:r>
            <a:r>
              <a:rPr lang="ko-KR" altLang="en-US" dirty="0">
                <a:latin typeface="AppleSDGothicNeo"/>
              </a:rPr>
              <a:t>프로젝트 결과 분석</a:t>
            </a:r>
            <a:endParaRPr lang="en-US" altLang="ko-KR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effectLst/>
                <a:latin typeface="AppleSDGothicNeo"/>
              </a:rPr>
              <a:t>14~15</a:t>
            </a:r>
            <a:r>
              <a:rPr lang="ko-KR" altLang="en-US" dirty="0">
                <a:latin typeface="AppleSDGothicNeo"/>
              </a:rPr>
              <a:t>주 </a:t>
            </a:r>
            <a:r>
              <a:rPr lang="en-US" altLang="ko-KR" dirty="0">
                <a:latin typeface="AppleSDGothicNeo"/>
              </a:rPr>
              <a:t>: </a:t>
            </a:r>
            <a:r>
              <a:rPr lang="ko-KR" altLang="en-US" dirty="0">
                <a:latin typeface="AppleSDGothicNeo"/>
              </a:rPr>
              <a:t>결과 보고서 작성 및 발표 자료 준비</a:t>
            </a:r>
            <a:endParaRPr lang="en-US" altLang="ko-KR" b="0" i="0" dirty="0"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428578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2.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199" y="3424536"/>
            <a:ext cx="287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프로젝트 수행 과정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4824B8-1628-0848-02CA-AB709D869023}"/>
              </a:ext>
            </a:extLst>
          </p:cNvPr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solidFill>
            <a:srgbClr val="4250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6F825-1BFF-D6B5-6198-B8F123DD3AFA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Part 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7905A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ACE7D-2348-4249-AE90-2CEEA8C33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80" y="2104071"/>
            <a:ext cx="6778815" cy="3385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5BD445-3659-4C7F-92E2-755AACA944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26604"/>
            <a:ext cx="5502991" cy="3481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CE87CF-6012-12D7-5703-3B302B67B027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프로젝트 수행 과정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9F4F78A-7824-8D9A-515A-801045A99057}"/>
              </a:ext>
            </a:extLst>
          </p:cNvPr>
          <p:cNvSpPr/>
          <p:nvPr/>
        </p:nvSpPr>
        <p:spPr>
          <a:xfrm>
            <a:off x="4702351" y="1166404"/>
            <a:ext cx="2787297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시스템 분석</a:t>
            </a:r>
            <a:r>
              <a:rPr lang="en-US" altLang="ko-KR" dirty="0"/>
              <a:t>{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059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616</Words>
  <Application>Microsoft Office PowerPoint</Application>
  <PresentationFormat>와이드스크린</PresentationFormat>
  <Paragraphs>197</Paragraphs>
  <Slides>28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AppleSDGothicNeo</vt:lpstr>
      <vt:lpstr>G마켓 산스 TTF Bold</vt:lpstr>
      <vt:lpstr>Pretendard Variable SemiBold</vt:lpstr>
      <vt:lpstr>나눔스퀘어 Light</vt:lpstr>
      <vt:lpstr>맑은 고딕</vt:lpstr>
      <vt:lpstr>Arial</vt:lpstr>
      <vt:lpstr>Arial Black</vt:lpstr>
      <vt:lpstr>Calibri</vt:lpstr>
      <vt:lpstr>Wingdings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이준영</cp:lastModifiedBy>
  <cp:revision>57</cp:revision>
  <dcterms:created xsi:type="dcterms:W3CDTF">2020-05-25T00:38:46Z</dcterms:created>
  <dcterms:modified xsi:type="dcterms:W3CDTF">2023-12-01T03:54:19Z</dcterms:modified>
</cp:coreProperties>
</file>